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  <p:sldMasterId id="2147484244" r:id="rId2"/>
  </p:sldMasterIdLst>
  <p:notesMasterIdLst>
    <p:notesMasterId r:id="rId27"/>
  </p:notesMasterIdLst>
  <p:sldIdLst>
    <p:sldId id="256" r:id="rId3"/>
    <p:sldId id="259" r:id="rId4"/>
    <p:sldId id="302" r:id="rId5"/>
    <p:sldId id="347" r:id="rId6"/>
    <p:sldId id="332" r:id="rId7"/>
    <p:sldId id="335" r:id="rId8"/>
    <p:sldId id="308" r:id="rId9"/>
    <p:sldId id="350" r:id="rId10"/>
    <p:sldId id="333" r:id="rId11"/>
    <p:sldId id="352" r:id="rId12"/>
    <p:sldId id="351" r:id="rId13"/>
    <p:sldId id="348" r:id="rId14"/>
    <p:sldId id="345" r:id="rId15"/>
    <p:sldId id="344" r:id="rId16"/>
    <p:sldId id="346" r:id="rId17"/>
    <p:sldId id="306" r:id="rId18"/>
    <p:sldId id="353" r:id="rId19"/>
    <p:sldId id="338" r:id="rId20"/>
    <p:sldId id="340" r:id="rId21"/>
    <p:sldId id="354" r:id="rId22"/>
    <p:sldId id="357" r:id="rId23"/>
    <p:sldId id="342" r:id="rId24"/>
    <p:sldId id="312" r:id="rId25"/>
    <p:sldId id="31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3DC"/>
    <a:srgbClr val="EECAD5"/>
    <a:srgbClr val="7C2641"/>
    <a:srgbClr val="692132"/>
    <a:srgbClr val="ECC2CF"/>
    <a:srgbClr val="E6A8BA"/>
    <a:srgbClr val="E48D8F"/>
    <a:srgbClr val="3A1213"/>
    <a:srgbClr val="D98DAE"/>
    <a:srgbClr val="CC8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2" autoAdjust="0"/>
    <p:restoredTop sz="76222" autoAdjust="0"/>
  </p:normalViewPr>
  <p:slideViewPr>
    <p:cSldViewPr>
      <p:cViewPr varScale="1">
        <p:scale>
          <a:sx n="104" d="100"/>
          <a:sy n="104" d="100"/>
        </p:scale>
        <p:origin x="8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27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412662033967549E-2"/>
          <c:y val="5.7828844932713168E-2"/>
          <c:w val="0.87551212404918499"/>
          <c:h val="0.84899834974234434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explosion val="2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CDA0-4DB5-9019-4FE7B07A81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DA0-4DB5-9019-4FE7B07A81C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DA0-4DB5-9019-4FE7B07A81C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DA0-4DB5-9019-4FE7B07A81C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shade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DA0-4DB5-9019-4FE7B07A81C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DA0-4DB5-9019-4FE7B07A81C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DA0-4DB5-9019-4FE7B07A81CD}"/>
                </c:ext>
              </c:extLst>
            </c:dLbl>
            <c:dLbl>
              <c:idx val="2"/>
              <c:layout>
                <c:manualLayout>
                  <c:x val="-8.6736537766535209E-3"/>
                  <c:y val="6.046382178566259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rPr>
                      <a:t>r</a:t>
                    </a:r>
                    <a:r>
                      <a:rPr lang="en-US" baseline="0" dirty="0" err="1"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rPr>
                      <a:t>ohovkový</a:t>
                    </a:r>
                    <a:r>
                      <a:rPr lang="en-US" baseline="0" dirty="0"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rPr>
                      <a:t> </a:t>
                    </a:r>
                    <a:r>
                      <a:rPr lang="en-US" baseline="0" dirty="0" err="1"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rPr>
                      <a:t>vřed</a:t>
                    </a:r>
                    <a:r>
                      <a:rPr lang="en-US" baseline="0" dirty="0"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rPr>
                      <a:t> </a:t>
                    </a:r>
                  </a:p>
                  <a:p>
                    <a:r>
                      <a:rPr lang="en-US" baseline="0" dirty="0">
                        <a:latin typeface="Microsoft YaHei UI Light" panose="020B0502040204020203" pitchFamily="34" charset="-122"/>
                      </a:rPr>
                      <a:t>16%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DA0-4DB5-9019-4FE7B07A81CD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Fuchsova endotelová dystrofie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3%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CDA0-4DB5-9019-4FE7B07A81C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DA0-4DB5-9019-4FE7B07A81C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DA0-4DB5-9019-4FE7B07A8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keratokonus / ektatická onemocnění rohovky</c:v>
                </c:pt>
                <c:pt idx="1">
                  <c:v>zákaly rohovky</c:v>
                </c:pt>
                <c:pt idx="2">
                  <c:v>rohovkový vřed</c:v>
                </c:pt>
                <c:pt idx="3">
                  <c:v>Fuchsova endotelocvá dystrofie</c:v>
                </c:pt>
                <c:pt idx="4">
                  <c:v>pseudofakická buloza</c:v>
                </c:pt>
                <c:pt idx="5">
                  <c:v>jiné (PPCD, CHED, Reis-Bucker,Leyllův sy, zánět, poúrazový stav aj)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46</c:v>
                </c:pt>
                <c:pt idx="1">
                  <c:v>27</c:v>
                </c:pt>
                <c:pt idx="2">
                  <c:v>24</c:v>
                </c:pt>
                <c:pt idx="3">
                  <c:v>4</c:v>
                </c:pt>
                <c:pt idx="4">
                  <c:v>17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A0-4DB5-9019-4FE7B07A81C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 w="28551" cap="rnd">
              <a:solidFill>
                <a:schemeClr val="bg2">
                  <a:lumMod val="25000"/>
                  <a:alpha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65000"/>
                  <a:alpha val="7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List1!$B$2:$B$14</c:f>
              <c:numCache>
                <c:formatCode>General</c:formatCode>
                <c:ptCount val="13"/>
                <c:pt idx="0">
                  <c:v>234</c:v>
                </c:pt>
                <c:pt idx="1">
                  <c:v>223</c:v>
                </c:pt>
                <c:pt idx="2">
                  <c:v>210</c:v>
                </c:pt>
                <c:pt idx="3">
                  <c:v>175</c:v>
                </c:pt>
                <c:pt idx="4">
                  <c:v>204</c:v>
                </c:pt>
                <c:pt idx="5">
                  <c:v>121</c:v>
                </c:pt>
                <c:pt idx="6">
                  <c:v>137</c:v>
                </c:pt>
                <c:pt idx="7">
                  <c:v>119</c:v>
                </c:pt>
                <c:pt idx="8">
                  <c:v>108</c:v>
                </c:pt>
                <c:pt idx="9">
                  <c:v>130</c:v>
                </c:pt>
                <c:pt idx="10">
                  <c:v>143</c:v>
                </c:pt>
                <c:pt idx="11">
                  <c:v>116</c:v>
                </c:pt>
                <c:pt idx="12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F2-4779-8945-56536DC2ABB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spPr>
            <a:ln w="28551" cap="rnd">
              <a:solidFill>
                <a:schemeClr val="accent6">
                  <a:alpha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alpha val="7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List1!$C$2:$C$14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F2-4779-8945-56536DC2ABB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ln w="28551" cap="rnd">
              <a:solidFill>
                <a:schemeClr val="accent6">
                  <a:shade val="65000"/>
                  <a:alpha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shade val="65000"/>
                  <a:alpha val="7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List1!$D$2:$D$14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F2-4779-8945-56536DC2A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0355359"/>
        <c:axId val="1"/>
      </c:lineChart>
      <c:catAx>
        <c:axId val="133035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62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7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30355359"/>
        <c:crosses val="autoZero"/>
        <c:crossBetween val="between"/>
      </c:valAx>
      <c:spPr>
        <a:noFill/>
        <a:ln w="2537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6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explosion val="30"/>
          <c:dPt>
            <c:idx val="0"/>
            <c:bubble3D val="0"/>
            <c:spPr>
              <a:solidFill>
                <a:srgbClr val="3C630D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4B24-47FC-8278-8104AB4E40BE}"/>
              </c:ext>
            </c:extLst>
          </c:dPt>
          <c:dPt>
            <c:idx val="1"/>
            <c:bubble3D val="0"/>
            <c:spPr>
              <a:solidFill>
                <a:srgbClr val="98E63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B24-47FC-8278-8104AB4E40BE}"/>
              </c:ext>
            </c:extLst>
          </c:dPt>
          <c:dPt>
            <c:idx val="2"/>
            <c:bubble3D val="0"/>
            <c:explosion val="3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4B24-47FC-8278-8104AB4E40BE}"/>
              </c:ext>
            </c:extLst>
          </c:dPt>
          <c:dLbls>
            <c:dLbl>
              <c:idx val="3"/>
              <c:layout>
                <c:manualLayout>
                  <c:x val="2.5406315711187968E-2"/>
                  <c:y val="-9.03523703989559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29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24-47FC-8278-8104AB4E40BE}"/>
                </c:ext>
              </c:extLst>
            </c:dLbl>
            <c:dLbl>
              <c:idx val="4"/>
              <c:layout>
                <c:manualLayout>
                  <c:x val="-1.4944891594817549E-3"/>
                  <c:y val="6.83747667883990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29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24-47FC-8278-8104AB4E40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29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1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keratokonus / ektatická onemocnění rohovky</c:v>
                </c:pt>
                <c:pt idx="1">
                  <c:v>jiné (vřed)</c:v>
                </c:pt>
                <c:pt idx="2">
                  <c:v>zákaly rohovky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24-47FC-8278-8104AB4E4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4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249"/>
      <c:rAngAx val="0"/>
      <c:perspective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861443767462762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</c:strCache>
            </c:strRef>
          </c:tx>
          <c:explosion val="30"/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427D-4D8B-A004-9366BAA316DD}"/>
              </c:ext>
            </c:extLst>
          </c:dPt>
          <c:dPt>
            <c:idx val="1"/>
            <c:bubble3D val="0"/>
            <c:explosion val="0"/>
            <c:spPr>
              <a:solidFill>
                <a:schemeClr val="accent6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27D-4D8B-A004-9366BAA316DD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427D-4D8B-A004-9366BAA316DD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27D-4D8B-A004-9366BAA316DD}"/>
              </c:ext>
            </c:extLst>
          </c:dPt>
          <c:dLbls>
            <c:dLbl>
              <c:idx val="0"/>
              <c:layout>
                <c:manualLayout>
                  <c:x val="1.7644357156620285E-4"/>
                  <c:y val="-7.88368416253640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28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>
                        <a:solidFill>
                          <a:schemeClr val="tx1"/>
                        </a:solidFill>
                      </a:rPr>
                      <a:t>Fuchsova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</a:rPr>
                      <a:t>endotelová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aseline="0" dirty="0" err="1">
                        <a:solidFill>
                          <a:schemeClr val="tx1"/>
                        </a:solidFill>
                      </a:rPr>
                      <a:t>dystrofie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328" b="1" spc="0">
                        <a:solidFill>
                          <a:schemeClr val="tx1"/>
                        </a:solidFill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80%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28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9648094781750787"/>
                      <c:h val="0.117402273659804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427D-4D8B-A004-9366BAA316DD}"/>
                </c:ext>
              </c:extLst>
            </c:dLbl>
            <c:dLbl>
              <c:idx val="1"/>
              <c:layout>
                <c:manualLayout>
                  <c:x val="2.1635413917064389E-2"/>
                  <c:y val="-2.586147944571223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26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>
                        <a:solidFill>
                          <a:schemeClr val="tx1"/>
                        </a:solidFill>
                      </a:rPr>
                      <a:t>pseudofakická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aseline="0" dirty="0" err="1">
                        <a:solidFill>
                          <a:schemeClr val="tx1"/>
                        </a:solidFill>
                      </a:rPr>
                      <a:t>bulozní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aseline="0" dirty="0" err="1">
                        <a:solidFill>
                          <a:schemeClr val="tx1"/>
                        </a:solidFill>
                      </a:rPr>
                      <a:t>keratopatie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326" b="1" spc="0">
                        <a:solidFill>
                          <a:schemeClr val="tx1"/>
                        </a:solidFill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16%</a:t>
                    </a:r>
                  </a:p>
                  <a:p>
                    <a:pPr>
                      <a:defRPr sz="1326" b="1" spc="0">
                        <a:solidFill>
                          <a:schemeClr val="tx1"/>
                        </a:solidFill>
                      </a:defRPr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26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976349745993198"/>
                      <c:h val="0.143121177731029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27D-4D8B-A004-9366BAA316DD}"/>
                </c:ext>
              </c:extLst>
            </c:dLbl>
            <c:dLbl>
              <c:idx val="2"/>
              <c:layout>
                <c:manualLayout>
                  <c:x val="0"/>
                  <c:y val="-0.284348520916237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28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>
                        <a:solidFill>
                          <a:schemeClr val="tx1"/>
                        </a:solidFill>
                      </a:rPr>
                      <a:t>jiné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328" b="1" spc="0"/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28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91684118551401"/>
                      <c:h val="0.143250418455005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427D-4D8B-A004-9366BAA316DD}"/>
                </c:ext>
              </c:extLst>
            </c:dLbl>
            <c:dLbl>
              <c:idx val="3"/>
              <c:layout>
                <c:manualLayout>
                  <c:x val="-3.9271442027369555E-2"/>
                  <c:y val="0.11373611120156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28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jiné dystrofie endotelu</a:t>
                    </a:r>
                  </a:p>
                  <a:p>
                    <a:pPr>
                      <a:defRPr sz="1328" b="1" spc="0">
                        <a:solidFill>
                          <a:schemeClr val="tx1"/>
                        </a:solidFill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28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293126664649809"/>
                      <c:h val="0.145835232934525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427D-4D8B-A004-9366BAA31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28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Fuchsova dystrofie</c:v>
                </c:pt>
                <c:pt idx="1">
                  <c:v>pseudofakická bulozní keratopatie</c:v>
                </c:pt>
                <c:pt idx="2">
                  <c:v>jiná zadní dystrofie CHED, PPCD</c:v>
                </c:pt>
                <c:pt idx="3">
                  <c:v>jiné  (selhání po PKP, TASS sy, dekompenzace po akutním glaukomu, pozánětlivý stav)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0.8</c:v>
                </c:pt>
                <c:pt idx="1">
                  <c:v>0.16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7D-4D8B-A004-9366BAA31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56"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 w="22225" cap="rnd" cmpd="sng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List1!$B$2:$B$14</c:f>
              <c:numCache>
                <c:formatCode>General</c:formatCode>
                <c:ptCount val="13"/>
                <c:pt idx="0">
                  <c:v>154</c:v>
                </c:pt>
                <c:pt idx="1">
                  <c:v>203</c:v>
                </c:pt>
                <c:pt idx="2">
                  <c:v>200</c:v>
                </c:pt>
                <c:pt idx="3">
                  <c:v>222</c:v>
                </c:pt>
                <c:pt idx="4">
                  <c:v>290</c:v>
                </c:pt>
                <c:pt idx="5">
                  <c:v>213</c:v>
                </c:pt>
                <c:pt idx="6">
                  <c:v>312</c:v>
                </c:pt>
                <c:pt idx="7">
                  <c:v>455</c:v>
                </c:pt>
                <c:pt idx="8">
                  <c:v>387</c:v>
                </c:pt>
                <c:pt idx="9">
                  <c:v>413</c:v>
                </c:pt>
                <c:pt idx="10">
                  <c:v>474</c:v>
                </c:pt>
                <c:pt idx="11">
                  <c:v>575</c:v>
                </c:pt>
                <c:pt idx="12">
                  <c:v>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33-4266-BC58-9565732F224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List1!$C$2:$C$14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33-4266-BC58-9565732F224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ln w="22225" cap="rnd" cmpd="sng" algn="ctr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List1!$D$2:$D$14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33-4266-BC58-9565732F2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25053712"/>
        <c:axId val="1"/>
      </c:lineChart>
      <c:catAx>
        <c:axId val="19250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2505371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DMEK</c:v>
                </c:pt>
              </c:strCache>
            </c:strRef>
          </c:tx>
          <c:spPr>
            <a:ln w="22225" cap="rnd" cmpd="sng" algn="ctr">
              <a:solidFill>
                <a:srgbClr val="CA0E1B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List1!$B$2:$B$14</c:f>
              <c:numCache>
                <c:formatCode>General</c:formatCode>
                <c:ptCount val="13"/>
                <c:pt idx="0">
                  <c:v>154</c:v>
                </c:pt>
                <c:pt idx="1">
                  <c:v>203</c:v>
                </c:pt>
                <c:pt idx="2">
                  <c:v>200</c:v>
                </c:pt>
                <c:pt idx="3">
                  <c:v>222</c:v>
                </c:pt>
                <c:pt idx="4">
                  <c:v>290</c:v>
                </c:pt>
                <c:pt idx="5">
                  <c:v>213</c:v>
                </c:pt>
                <c:pt idx="6">
                  <c:v>312</c:v>
                </c:pt>
                <c:pt idx="7">
                  <c:v>455</c:v>
                </c:pt>
                <c:pt idx="8">
                  <c:v>387</c:v>
                </c:pt>
                <c:pt idx="9">
                  <c:v>413</c:v>
                </c:pt>
                <c:pt idx="10">
                  <c:v>474</c:v>
                </c:pt>
                <c:pt idx="11">
                  <c:v>575</c:v>
                </c:pt>
                <c:pt idx="12">
                  <c:v>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F1-4CD6-8753-087392918F8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PKP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List1!$C$2:$C$14</c:f>
              <c:numCache>
                <c:formatCode>General</c:formatCode>
                <c:ptCount val="13"/>
                <c:pt idx="0">
                  <c:v>234</c:v>
                </c:pt>
                <c:pt idx="1">
                  <c:v>223</c:v>
                </c:pt>
                <c:pt idx="2">
                  <c:v>210</c:v>
                </c:pt>
                <c:pt idx="3">
                  <c:v>175</c:v>
                </c:pt>
                <c:pt idx="4">
                  <c:v>204</c:v>
                </c:pt>
                <c:pt idx="5">
                  <c:v>121</c:v>
                </c:pt>
                <c:pt idx="6">
                  <c:v>137</c:v>
                </c:pt>
                <c:pt idx="7">
                  <c:v>119</c:v>
                </c:pt>
                <c:pt idx="8">
                  <c:v>98</c:v>
                </c:pt>
                <c:pt idx="9">
                  <c:v>130</c:v>
                </c:pt>
                <c:pt idx="10">
                  <c:v>143</c:v>
                </c:pt>
                <c:pt idx="11">
                  <c:v>116</c:v>
                </c:pt>
                <c:pt idx="12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F1-4CD6-8753-087392918F8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ln w="22225" cap="rnd" cmpd="sng" algn="ctr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List1!$D$2:$D$14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F1-4CD6-8753-087392918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626885535"/>
        <c:axId val="1"/>
      </c:lineChart>
      <c:catAx>
        <c:axId val="162688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6885535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9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735606193039934E-2"/>
          <c:y val="9.8689127599396229E-2"/>
          <c:w val="0.83973473907152363"/>
          <c:h val="0.81813141453072868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rgbClr val="665C0E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F06D-47BF-874D-B4A0762ECEF5}"/>
              </c:ext>
            </c:extLst>
          </c:dPt>
          <c:dPt>
            <c:idx val="1"/>
            <c:bubble3D val="0"/>
            <c:spPr>
              <a:solidFill>
                <a:srgbClr val="D2BC1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06D-47BF-874D-B4A0762ECEF5}"/>
              </c:ext>
            </c:extLst>
          </c:dPt>
          <c:dPt>
            <c:idx val="2"/>
            <c:bubble3D val="0"/>
            <c:spPr>
              <a:solidFill>
                <a:srgbClr val="37310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F06D-47BF-874D-B4A0762ECEF5}"/>
              </c:ext>
            </c:extLst>
          </c:dPt>
          <c:dPt>
            <c:idx val="3"/>
            <c:bubble3D val="0"/>
            <c:spPr>
              <a:solidFill>
                <a:srgbClr val="F3EAA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06D-47BF-874D-B4A0762ECEF5}"/>
              </c:ext>
            </c:extLst>
          </c:dPt>
          <c:dLbls>
            <c:dLbl>
              <c:idx val="2"/>
              <c:layout>
                <c:manualLayout>
                  <c:x val="1.9235708745621003E-2"/>
                  <c:y val="0.11115263306156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6D-47BF-874D-B4A0762ECEF5}"/>
                </c:ext>
              </c:extLst>
            </c:dLbl>
            <c:dLbl>
              <c:idx val="3"/>
              <c:layout>
                <c:manualLayout>
                  <c:x val="-9.6177912635298408E-3"/>
                  <c:y val="3.36042844139624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3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l-PL" baseline="0" dirty="0" err="1"/>
                      <a:t>jiné</a:t>
                    </a:r>
                    <a:r>
                      <a:rPr lang="pl-PL" baseline="0" dirty="0"/>
                      <a:t> (</a:t>
                    </a:r>
                    <a:r>
                      <a:rPr lang="pl-PL" baseline="0" dirty="0" err="1"/>
                      <a:t>dekompenzace</a:t>
                    </a:r>
                    <a:r>
                      <a:rPr lang="pl-PL" baseline="0" dirty="0"/>
                      <a:t> po PKP)</a:t>
                    </a:r>
                  </a:p>
                  <a:p>
                    <a:pPr>
                      <a:defRPr sz="1193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l-PL" dirty="0"/>
                      <a:t>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F06D-47BF-874D-B4A0762ECE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09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Fuchsova dystrofie</c:v>
                </c:pt>
                <c:pt idx="1">
                  <c:v>pseudofakická bulozní keratopatie</c:v>
                </c:pt>
                <c:pt idx="2">
                  <c:v>jiná zadní dystrofie </c:v>
                </c:pt>
                <c:pt idx="3">
                  <c:v>jiné (dekompenzace po PKP, po úrazu  aj)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9</c:v>
                </c:pt>
                <c:pt idx="1">
                  <c:v>31</c:v>
                </c:pt>
                <c:pt idx="2">
                  <c:v>2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6D-47BF-874D-B4A0762EC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6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effectLst>
              <a:outerShdw blurRad="12700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c:spPr>
          <c:explosion val="10"/>
          <c:dPt>
            <c:idx val="0"/>
            <c:bubble3D val="0"/>
            <c:spPr>
              <a:gradFill rotWithShape="1">
                <a:gsLst>
                  <a:gs pos="0">
                    <a:schemeClr val="dk1">
                      <a:tint val="885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dk1">
                      <a:tint val="885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dk1">
                      <a:tint val="885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/>
              </a:sp3d>
            </c:spPr>
            <c:extLst>
              <c:ext xmlns:c16="http://schemas.microsoft.com/office/drawing/2014/chart" uri="{C3380CC4-5D6E-409C-BE32-E72D297353CC}">
                <c16:uniqueId val="{00000001-8932-4A5D-9324-A178D179CBB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dk1">
                      <a:tint val="5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dk1">
                      <a:tint val="5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dk1">
                      <a:tint val="5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/>
              </a:sp3d>
            </c:spPr>
            <c:extLst>
              <c:ext xmlns:c16="http://schemas.microsoft.com/office/drawing/2014/chart" uri="{C3380CC4-5D6E-409C-BE32-E72D297353CC}">
                <c16:uniqueId val="{00000002-8932-4A5D-9324-A178D179CBB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dk1">
                      <a:tint val="7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dk1">
                      <a:tint val="7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dk1">
                      <a:tint val="7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/>
              </a:sp3d>
            </c:spPr>
            <c:extLst>
              <c:ext xmlns:c16="http://schemas.microsoft.com/office/drawing/2014/chart" uri="{C3380CC4-5D6E-409C-BE32-E72D297353CC}">
                <c16:uniqueId val="{00000003-8932-4A5D-9324-A178D179CBB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dk1">
                      <a:tint val="985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dk1">
                      <a:tint val="985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dk1">
                      <a:tint val="985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/>
              </a:sp3d>
            </c:spPr>
            <c:extLst>
              <c:ext xmlns:c16="http://schemas.microsoft.com/office/drawing/2014/chart" uri="{C3380CC4-5D6E-409C-BE32-E72D297353CC}">
                <c16:uniqueId val="{00000004-8932-4A5D-9324-A178D179CBB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dk1">
                      <a:tint val="3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dk1">
                      <a:tint val="3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dk1">
                      <a:tint val="3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/>
              </a:sp3d>
            </c:spPr>
            <c:extLst>
              <c:ext xmlns:c16="http://schemas.microsoft.com/office/drawing/2014/chart" uri="{C3380CC4-5D6E-409C-BE32-E72D297353CC}">
                <c16:uniqueId val="{00000005-8932-4A5D-9324-A178D179CBB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vřed</a:t>
                    </a:r>
                  </a:p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55%</a:t>
                    </a:r>
                  </a:p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847512008039786"/>
                      <c:h val="0.1664782264518182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932-4A5D-9324-A178D179CBB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269FBFE-0565-4332-A48D-84B791A985C7}" type="CATEGORYNAME">
                      <a:rPr lang="en-US" smtClean="0"/>
                      <a:pPr/>
                      <a:t>[NÁZEV KATEGORIE]</a:t>
                    </a:fld>
                    <a:endParaRPr lang="en-US" dirty="0"/>
                  </a:p>
                  <a:p>
                    <a:r>
                      <a:rPr lang="en-US" dirty="0"/>
                      <a:t>27%</a:t>
                    </a:r>
                  </a:p>
                  <a:p>
                    <a:endParaRPr lang="cs-CZ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39632657913884"/>
                      <c:h val="0.254933329935417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932-4A5D-9324-A178D179CBB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69FD5A1-DE4A-41F9-A5D2-02D4FC49441F}" type="CATEGORYNAME">
                      <a:rPr lang="en-US" smtClean="0"/>
                      <a:pPr/>
                      <a:t>[NÁZEV KATEGORIE]</a:t>
                    </a:fld>
                    <a:endParaRPr lang="en-US" dirty="0"/>
                  </a:p>
                  <a:p>
                    <a:r>
                      <a:rPr lang="en-US" dirty="0"/>
                      <a:t>5%</a:t>
                    </a:r>
                  </a:p>
                  <a:p>
                    <a:endParaRPr lang="cs-CZ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642778149074775E-2"/>
                      <c:h val="0.111573065844553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932-4A5D-9324-A178D179CBB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err="1"/>
                      <a:t>poleptání</a:t>
                    </a:r>
                    <a:r>
                      <a:rPr lang="en-US" dirty="0"/>
                      <a:t> </a:t>
                    </a:r>
                  </a:p>
                  <a:p>
                    <a:r>
                      <a:rPr lang="en-US" dirty="0"/>
                      <a:t>7%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513949566102824E-2"/>
                      <c:h val="0.11446281113967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8932-4A5D-9324-A178D179CBB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993ED67-EAEF-47C6-8776-CB750E56228F}" type="CATEGORYNAME">
                      <a:rPr lang="en-US" smtClean="0"/>
                      <a:pPr/>
                      <a:t>[NÁZEV KATEGORIE]</a:t>
                    </a:fld>
                    <a:endParaRPr lang="en-US" dirty="0"/>
                  </a:p>
                  <a:p>
                    <a:r>
                      <a:rPr lang="en-US" dirty="0"/>
                      <a:t>7%</a:t>
                    </a:r>
                  </a:p>
                  <a:p>
                    <a:endParaRPr lang="cs-CZ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707191139792758E-2"/>
                      <c:h val="0.102903829959195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932-4A5D-9324-A178D179CB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vřed</c:v>
                </c:pt>
                <c:pt idx="1">
                  <c:v>neinfekční defekt rohovky</c:v>
                </c:pt>
                <c:pt idx="2">
                  <c:v>pterygium</c:v>
                </c:pt>
                <c:pt idx="3">
                  <c:v>poleptání</c:v>
                </c:pt>
                <c:pt idx="4">
                  <c:v>jiné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268</c:v>
                </c:pt>
                <c:pt idx="1">
                  <c:v>132</c:v>
                </c:pt>
                <c:pt idx="2">
                  <c:v>23</c:v>
                </c:pt>
                <c:pt idx="3">
                  <c:v>35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2-4A5D-9324-A178D179CBB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A5-42F8-A71D-C5B25ECD51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List1!$B$2:$B$14</c:f>
              <c:numCache>
                <c:formatCode>General</c:formatCode>
                <c:ptCount val="13"/>
                <c:pt idx="0">
                  <c:v>89</c:v>
                </c:pt>
                <c:pt idx="1">
                  <c:v>129</c:v>
                </c:pt>
                <c:pt idx="2">
                  <c:v>132</c:v>
                </c:pt>
                <c:pt idx="3">
                  <c:v>142</c:v>
                </c:pt>
                <c:pt idx="4">
                  <c:v>163</c:v>
                </c:pt>
                <c:pt idx="5">
                  <c:v>131</c:v>
                </c:pt>
                <c:pt idx="6">
                  <c:v>212</c:v>
                </c:pt>
                <c:pt idx="7">
                  <c:v>193</c:v>
                </c:pt>
                <c:pt idx="8">
                  <c:v>205</c:v>
                </c:pt>
                <c:pt idx="9">
                  <c:v>280</c:v>
                </c:pt>
                <c:pt idx="10">
                  <c:v>348</c:v>
                </c:pt>
                <c:pt idx="11">
                  <c:v>356</c:v>
                </c:pt>
                <c:pt idx="12">
                  <c:v>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A5-42F8-A71D-C5B25ECD510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List1!$C$2:$C$14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4DA5-42F8-A71D-C5B25ECD510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List1!$D$2:$D$14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3-4DA5-42F8-A71D-C5B25ECD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922422079"/>
        <c:axId val="1"/>
      </c:barChart>
      <c:catAx>
        <c:axId val="192242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2242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2T16:55:06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24575,'4'-3'0,"4"-2"0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6T16:33:32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6T16:33:50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2T16:54:10.3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32 24575,'4'-1'0,"1"0"0,-1 0 0,0 0 0,1 0 0,-1-1 0,0 0 0,0 0 0,0 0 0,0-1 0,0 1 0,0-1 0,-1 0 0,6-4 0,-13 8 0,0 14 0,6-3 0,-1-10 0,-1 0 0,0-1 0,1 1 0,-1 0 0,0-1 0,0 1 0,0 0 0,0-1 0,0 1 0,0 0 0,-1-1 0,1 1 0,-1 2 0,0-4 0,0 1 0,0-1 0,0 1 0,-1-1 0,1 1 0,0-1 0,0 0 0,0 1 0,0-1 0,-1 0 0,1 0 0,0 0 0,0 0 0,-1 0 0,1 0 0,0 0 0,0-1 0,0 1 0,0 0 0,-1-1 0,1 1 0,0-1 0,0 1 0,-2-2 0,-5-1-227,0 0-1,0-1 1,0 0-1,1 0 1,-13-10-1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19:20:13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24575,'4'0'0,"12"0"0,6 0 0,0-5 0,-13-1 0,-12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81BB5C8-9683-1E92-8035-77A4486947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FCEFEDF-675C-DCB4-404B-A86B1507925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8AE51D-6F80-4EA4-AD32-12775CF76D81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28FE59E1-BB05-E5AF-9AB4-0CC8C79F5A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DD65B15-5E1F-F680-24B4-02D391D2B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A17CFD-9A82-6F74-849F-AA23EFBD8C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E652D8-4C3F-ED15-B79A-619B2F298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B08D0B-1BA4-4834-B888-382053F208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E5A3BE10-E556-AFFD-8847-D81351ECC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AB217F35-8BEA-7E0F-F46F-D21B818A0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0E38712C-E2E5-BC49-F12B-D840D33E20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F0AB3-8B3C-4225-A3F1-6E0C7127977C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>
            <a:extLst>
              <a:ext uri="{FF2B5EF4-FFF2-40B4-BE49-F238E27FC236}">
                <a16:creationId xmlns:a16="http://schemas.microsoft.com/office/drawing/2014/main" id="{3A73998A-3BD1-7F27-D61F-761602B9B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>
            <a:extLst>
              <a:ext uri="{FF2B5EF4-FFF2-40B4-BE49-F238E27FC236}">
                <a16:creationId xmlns:a16="http://schemas.microsoft.com/office/drawing/2014/main" id="{2C9BEC69-1DD1-2EEC-061F-1E17BE472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466B1569-E52E-72F4-B2D0-CEDFE0EF5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20EA6-4661-44A2-AE42-13C45FDFE590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>
            <a:extLst>
              <a:ext uri="{FF2B5EF4-FFF2-40B4-BE49-F238E27FC236}">
                <a16:creationId xmlns:a16="http://schemas.microsoft.com/office/drawing/2014/main" id="{378D86FB-252E-C890-FDBB-1DDEB3E34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>
            <a:extLst>
              <a:ext uri="{FF2B5EF4-FFF2-40B4-BE49-F238E27FC236}">
                <a16:creationId xmlns:a16="http://schemas.microsoft.com/office/drawing/2014/main" id="{6B608441-68CC-D1E1-9E84-599944826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23556" name="Zástupný symbol pro číslo snímku 3">
            <a:extLst>
              <a:ext uri="{FF2B5EF4-FFF2-40B4-BE49-F238E27FC236}">
                <a16:creationId xmlns:a16="http://schemas.microsoft.com/office/drawing/2014/main" id="{7EF2E440-B17D-7614-4E10-598FDCBE76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C37A11-2A40-4613-B4F1-2E326A0EB15E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20E3E0CA-28D6-D4A3-EE91-0A1FC9855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8762E7D8-3016-6075-4729-E4A08436B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C8B6ECD7-8583-0164-5FD8-3953273362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7BA272-559E-406F-A94C-D916487576F1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82F79DF0-2DD2-236E-39B6-BEBF1990F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18F9DE0E-FF8F-7B61-EDEB-30069004B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2FB28D97-BA9C-1BD5-345B-25D01CDD74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6133C0-9781-4EA4-B6BC-15B8E26901A6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0269A180-789C-A3A5-6C6E-9B2CCF409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4058BD32-85E0-5806-3763-85ACA88D9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E8EB3317-CC92-BF9E-9998-CFA852346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B361A399-CB71-8861-2864-DDE1E2FDA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D69DB4-3314-494C-A193-F3669B6FD6D3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>
            <a:extLst>
              <a:ext uri="{FF2B5EF4-FFF2-40B4-BE49-F238E27FC236}">
                <a16:creationId xmlns:a16="http://schemas.microsoft.com/office/drawing/2014/main" id="{C345FC7B-C42C-8C82-48B3-62E5C91067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>
            <a:extLst>
              <a:ext uri="{FF2B5EF4-FFF2-40B4-BE49-F238E27FC236}">
                <a16:creationId xmlns:a16="http://schemas.microsoft.com/office/drawing/2014/main" id="{1F961B27-148C-387E-52DB-9F48D3AE4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:a16="http://schemas.microsoft.com/office/drawing/2014/main" id="{EDB4295F-86E6-9BF6-5701-77BF0F56C4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DEE223-C3CD-4EAD-AAAE-92F764330629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A94C8265-D8AA-8CF0-84CB-AB832AC4B1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ABB81B50-561D-03C2-2924-DC5829214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6497BCAF-CCC7-F8AA-E132-9E11BAE1D6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A92904-1CA9-4C5C-AF36-2A9CF0CDC652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5CFF68F2-D1CC-CA44-389A-4358D5311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DB9B9630-D72B-C15C-7F78-0594AC6C6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126D10E0-F426-6B79-6515-0EED6B93C8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8125B-0C94-4FA1-81B0-AF99C03A9B31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F239949-6E9E-9EBA-0A0F-A1BA110EB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6DAD8757-8602-6EFD-1901-0E0CDAC39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658640AE-1D41-B572-7002-30E2E8353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9A292F-A953-41FC-AB7E-6E098ED4E639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40104660-12D8-E473-D0B9-F1D38E077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542F8F86-4A4D-97B3-93CE-2018EE068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4FF75CF7-7E14-95A6-A581-F2C65F424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EF5028-3D9E-41A4-AC08-927475C83BAA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D917C811-015C-6B66-F3E3-14EE56D9CF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2D73679B-EC8C-DE61-4938-0E771DDA2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44852B7C-7BE0-E307-AF2D-B995A2BD2E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E2BE95-1A14-41D2-9DDB-08264EE2873C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>
            <a:extLst>
              <a:ext uri="{FF2B5EF4-FFF2-40B4-BE49-F238E27FC236}">
                <a16:creationId xmlns:a16="http://schemas.microsoft.com/office/drawing/2014/main" id="{80AB5162-5CE7-9E9D-E6B5-B2190E8368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>
            <a:extLst>
              <a:ext uri="{FF2B5EF4-FFF2-40B4-BE49-F238E27FC236}">
                <a16:creationId xmlns:a16="http://schemas.microsoft.com/office/drawing/2014/main" id="{ABB909C1-C321-615F-ABBE-A3094D8E4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44036" name="Zástupný symbol pro číslo snímku 3">
            <a:extLst>
              <a:ext uri="{FF2B5EF4-FFF2-40B4-BE49-F238E27FC236}">
                <a16:creationId xmlns:a16="http://schemas.microsoft.com/office/drawing/2014/main" id="{BD3C3D77-3A38-4BD3-0B9A-424B1E71B6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F02F32-675D-4156-905C-9995E58E674F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B9683E6A-F5DD-C2ED-D0DB-A2797CB09F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0336677B-5908-F0A3-63ED-69CC03B2A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8BFBBCB5-4CF0-6669-F0F7-70BECF65BC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00CB86-3E25-4BBA-B153-FB540971C1ED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:a16="http://schemas.microsoft.com/office/drawing/2014/main" id="{F848C927-C89A-AC7D-18C0-E18C9C9D0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>
            <a:extLst>
              <a:ext uri="{FF2B5EF4-FFF2-40B4-BE49-F238E27FC236}">
                <a16:creationId xmlns:a16="http://schemas.microsoft.com/office/drawing/2014/main" id="{65C88D4A-7575-F6D0-66D8-54A8C2E11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:a16="http://schemas.microsoft.com/office/drawing/2014/main" id="{CB080989-EAE7-7CCB-87E0-1BB4EB560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08B0E1-A12F-43DA-AA97-A176CB8A9051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2BCF0400-1BF6-453E-3E13-8DD03C2847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14A7488B-D153-22FC-895D-E89D436CA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FB99F415-EDB2-3410-5EE1-A73C33A57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9D5BC2-8468-444D-9982-3AB5F83D6A5D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C021123A-C415-0044-EFB4-306512719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00DA72B1-8244-3DB2-B2EF-AC6539195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54DD78A9-1F3F-B5B8-9CB1-82A4E4098A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AB54D3-52C2-4F26-ACC9-2B2EECDB8560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8C19EABC-33A4-430F-9E63-5DD624716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B9E089B8-39D1-B8EB-A247-59A7CEFE91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9A3DAA2B-FE13-9327-1755-BADDEF3FA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0869CB9C-4140-A821-171B-1F5F08E0D2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0E6A6A-F208-43B2-878F-F0C03AE578D1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EB88A7AD-2A71-F019-75CE-ED6427266C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90566A72-DAD6-43A3-DF46-CCDD27EE8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42513C3C-DEEF-9B22-0EE6-01EE518E46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835C7D-432E-4206-BB96-9EF0E9E2A545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6DA87407-7154-8855-9F26-0A83A5ADEA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EF1FF8BD-6D92-CF00-26EE-291B150F3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5E8AFD90-96D1-3282-95B7-B0DC12C4EB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89E62-1BF4-40DE-87F1-F742D154CE12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EAF67-8C3E-48CD-27F3-4FBAF837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62A3-A5DB-4657-A1A9-E45D5112B78F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50126-D9AB-BE0F-27A9-ADFC67F4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A9B20-A2FF-B22F-EB16-4877B6E5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35050-4AF7-4DFC-B8D2-1662A48B9C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C9B46-CBFF-8EDB-65C1-7040D2F2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53FF-1368-44E9-AE88-9DF5D17CCAB2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EA9A7-C320-8E85-CEF7-82540CC0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D6B06-FFFC-6B3C-5791-32C1FAA9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9DA5-EC60-4CD7-B3CE-FF1391FE5F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07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12A8D-5329-F94C-2FFD-3358CA28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8609-0A15-458A-B2FA-3F9967F59165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27B7F-FB6B-27A8-E67E-EEF54AAD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DAB54-2564-885D-C517-D1238D83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1BAF-DA9F-40C4-BD1B-84705D7DE2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60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EE5B4-0C7D-E76B-A93D-80E62F8B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BB915-5D6B-4AC8-A8F0-BF18B31A8C98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08A28-C949-7706-6CA9-46BB53D8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68448-1CE9-F7FE-3ADD-AFFD3996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45819-6BDF-47D9-B35C-34752A3BAC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523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B7C10-2833-379D-03AB-42E919D9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D45FB-9DD7-4396-8F9F-934B2942F407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E559E-06EE-E915-432F-12FCD113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96402-9C60-F00E-66D1-436ED0B3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51ABB-84CA-4956-A5EA-84AEBE7972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90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BA3E2-F9A7-3B3A-F06D-B934E6CD2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B764-30A0-443A-8275-F32B87A14CBE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97AED-B37B-05A2-0FBE-460D4FA6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2EC12-E8E5-8613-E6CC-FEA351BC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92C7E-97B1-4DE4-9E10-1E75DA7954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49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340865-AB80-8F6C-8109-9463E552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F4B0-7C29-4236-A69E-A45447E3CBF6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15B16E-9681-7281-911E-DA7AC7D5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CF6528-63C8-CA88-715E-97F836DF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835D-6F54-4876-AEE9-E670C58CC0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13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C4B63A-16EC-0018-6EFB-56A9C28C6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E027-E3B6-44A1-A0CD-4E103070C98D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9D8F1C-799A-011E-9C9A-B8CC1BEF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C6F667-E2AF-80D9-1D3F-E3177F73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4E00-5C4A-4A51-982C-BBD26FC44A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442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641B1C3-279B-4FBF-9248-E3F9A864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76C7-4D68-4DAF-AC4F-4877F06B2595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73637-38B0-C685-DBD4-769EC041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67CD02-45ED-68EB-C1CD-589E1329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4FC6-253B-4994-AD03-E604268EF5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171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6CA8AA-51B6-4D07-3FA2-56B6F0D9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F977-3E21-4FA7-AE1F-747DA786E58D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861187-6D6A-D26F-0181-5DF96307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BAB1A6-95A1-6AFA-7540-E82AF86F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4AA5F-46F2-46F3-980A-9979081BC9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791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BDC7CE-C19F-F06F-5F29-7CF072F7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DD2A1-1137-4FAD-80B2-975C17CC6588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343BF6-8E93-9F6E-2B54-595DF3819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F69E59-7867-6CF2-168C-6AAA8B08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453D-F5FC-4687-ABC3-DC3E1A27DB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8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44845-296F-D2D7-D0F2-A3409D3B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73A2-83E0-4432-A4E1-AC639C8055D6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D8B80-AD06-E5E3-F756-33C46BF6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EE35E-DB4C-6247-AE07-B55D954F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B23D-D85D-4C2D-B2F1-482C47BC9D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92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DBDD45-7B09-CA75-E30B-9D123C132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C63A-2DB3-4D12-B95B-256F57D71753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46D7C5-73E2-A6F1-71A1-9EFAA4D0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1F84BD-B7C0-5087-F60C-8E939CB4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C8C3-7CFE-4C85-B658-3F356269A4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26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C5C7-9E18-4EC4-CB48-2D929A0E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2704A-7713-48B6-B400-4E72FB8F7800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ECE1-D37C-12FE-AB7F-671F7709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C4AAB-0816-95AA-0542-405D1FDB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9E35-95A2-4BB0-AA80-E71382B4C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013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65BA3-5AF5-BCAB-AED2-F56E7651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454F-B4DE-4162-AD4A-5EEFB5FFF18F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7660F-A49F-9533-81FD-99AD17C5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2431-89B1-07BD-6413-22274CB6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A0096-5259-4470-A09B-66A6245BB3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63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90D28-5640-9732-65E9-AE3C5AAC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0103-D689-40A6-8857-19E515B797EC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0F3F9-4D8C-EFC8-A280-E2580D6F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1E6D-1853-8915-151A-4AB0B0FE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9D8E-FF23-4D5E-A6DC-EC79AB9FD8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98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30A257-C656-2383-3670-E4CFC277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5579-B8F3-47D6-899D-B2A3A1FAFEA9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BB4A76-F6D0-8DF1-A7DE-FC6519BE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E8FEEB-945D-C587-23D5-368584BA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1347-BD2A-4FAD-9481-CA930A74D3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51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51C585-D678-B787-B088-719A266A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C0C2B-0074-4DAE-AEC7-80DDD479FD04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3EE93A1-A2D8-A959-65AD-8DF7B198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5B8691-DBE0-E6E7-8922-F7763553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DD81-C2FE-42A3-9850-AF3003B526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74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9ADBCD-7492-FD98-F78A-99E429B5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8B0FC-5B39-4452-B634-101C14F459E5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7564B97-9F51-8E59-28B1-B351B3DB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408291-F5DE-C768-F6A2-8F33CE8F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A27B-15CD-40C2-992F-6DA2005A63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28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8AE9DD3-166B-543F-CBF8-A6B91A80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2558E-18C3-4B40-B75C-47AF22E45B2A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8321A4-33B4-48CF-C11D-8A899AC7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A80229-0470-390A-E89E-BF99A373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ACEC-604E-42E2-92F5-728093CF02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17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DB0D43-788E-88EF-4651-55BDFC63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4394-F5E0-44F0-A6F5-91550BF8ADD8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45BAE8-D826-8B84-57E0-15601819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9FAD1B-53FC-C276-3244-EDFCA36C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150E-AB84-4491-8246-52D68FC028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29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3AC8B2-7CF5-2133-A192-77E81048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5E073-0031-4504-917F-D50A218B445F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13565B-C532-4548-14A0-18415653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3B9001-7219-212F-2C8A-2DE4DA4C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7570-15DC-4026-B9CF-39D30BB2A8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70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6CF"/>
            </a:gs>
            <a:gs pos="50000">
              <a:srgbClr val="E0DDC9"/>
            </a:gs>
            <a:gs pos="100000">
              <a:srgbClr val="BAB7A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EFC58EA-56C4-8108-781D-3829AE079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FB539-C32F-9091-B31B-2D1649D27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3" y="18288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98905-C3A7-7483-C4C0-17E7922DC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DA6C5F-503C-4BA2-89B1-9351BAC7DCC0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3D25F-BF10-8616-A073-CC3D472EE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F8BF8-EFD9-4CE3-A407-80236595B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E99098-93FC-4DF1-B6BB-7A01C3BE8B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FBEA8949-AD3C-628F-A731-429FED835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5CD42B0-F7C4-3F72-67D6-C50DDCB36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77AF7-5E92-0A62-3B97-D72E91B5F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32B8FB-A953-4ADB-83D2-0437F0822900}" type="datetimeFigureOut">
              <a:rPr lang="cs-CZ"/>
              <a:pPr>
                <a:defRPr/>
              </a:pPr>
              <a:t>11.12.2025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AB6C1-7D76-BD8C-B480-7E7108252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B3A87-44AF-C46D-F886-AC9670EFF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7613BD-E910-4635-911E-EC7CE8EAEA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3.xml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customXml" Target="../ink/ink2.xml"/><Relationship Id="rId9" Type="http://schemas.openxmlformats.org/officeDocument/2006/relationships/customXml" Target="../ink/ink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9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FFD96-59C0-C785-A353-56F5DE821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55688"/>
            <a:ext cx="9144000" cy="250507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spc="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ČR</a:t>
            </a:r>
            <a:br>
              <a:rPr lang="cs-CZ" sz="4800" b="1" spc="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</a:br>
            <a:r>
              <a:rPr lang="cs-CZ" sz="4800" b="1" spc="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v roce 2024</a:t>
            </a:r>
            <a:br>
              <a:rPr lang="cs-CZ" sz="4800" b="1" spc="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</a:br>
            <a:r>
              <a:rPr lang="cs-CZ" sz="4800" b="1" spc="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_______________________________</a:t>
            </a:r>
          </a:p>
        </p:txBody>
      </p:sp>
      <p:sp>
        <p:nvSpPr>
          <p:cNvPr id="7171" name="Podnadpis 2">
            <a:extLst>
              <a:ext uri="{FF2B5EF4-FFF2-40B4-BE49-F238E27FC236}">
                <a16:creationId xmlns:a16="http://schemas.microsoft.com/office/drawing/2014/main" id="{6280DCC6-B20F-227F-24C3-A234B3EEE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3789363"/>
            <a:ext cx="7345363" cy="23034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cs-CZ" dirty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Hamouz J</a:t>
            </a:r>
            <a:r>
              <a:rPr lang="cs-CZ" baseline="30000" dirty="0">
                <a:solidFill>
                  <a:srgbClr val="80808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1</a:t>
            </a:r>
            <a:r>
              <a:rPr lang="cs-CZ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, </a:t>
            </a:r>
            <a:r>
              <a:rPr lang="cs-CZ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Studený P</a:t>
            </a:r>
            <a:r>
              <a:rPr lang="cs-CZ" baseline="30000" dirty="0">
                <a:solidFill>
                  <a:srgbClr val="80808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1,2,3</a:t>
            </a:r>
            <a:r>
              <a:rPr lang="cs-CZ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Netuková M</a:t>
            </a:r>
            <a:r>
              <a:rPr lang="cs-CZ" baseline="30000" dirty="0">
                <a:solidFill>
                  <a:srgbClr val="80808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1, 2, 3</a:t>
            </a:r>
            <a:r>
              <a:rPr lang="cs-CZ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 , </a:t>
            </a:r>
            <a:r>
              <a:rPr lang="cs-CZ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Veselý L </a:t>
            </a:r>
            <a:r>
              <a:rPr lang="cs-CZ" baseline="30000" dirty="0">
                <a:solidFill>
                  <a:srgbClr val="80808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1,2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100" dirty="0">
                <a:solidFill>
                  <a:srgbClr val="80808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1  </a:t>
            </a:r>
            <a:r>
              <a:rPr lang="cs-CZ" dirty="0">
                <a:solidFill>
                  <a:srgbClr val="80808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 </a:t>
            </a:r>
            <a:r>
              <a:rPr lang="cs-CZ" sz="1100" dirty="0">
                <a:solidFill>
                  <a:srgbClr val="80808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Oční klinika FNKV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100" dirty="0">
                <a:solidFill>
                  <a:srgbClr val="80808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2     3. Lékařská fakulta UK Praha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100" dirty="0">
                <a:solidFill>
                  <a:srgbClr val="80808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3     Oční tkáňová banka OTB01, Praha</a:t>
            </a:r>
          </a:p>
          <a:p>
            <a:pPr fontAlgn="auto">
              <a:spcAft>
                <a:spcPts val="0"/>
              </a:spcAft>
              <a:defRPr/>
            </a:pPr>
            <a:endParaRPr lang="cs-CZ" dirty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49A6D563-26C6-3F23-D29A-4EFD09DCEE80}"/>
                  </a:ext>
                </a:extLst>
              </p14:cNvPr>
              <p14:cNvContentPartPr/>
              <p14:nvPr/>
            </p14:nvContentPartPr>
            <p14:xfrm>
              <a:off x="532133" y="-460328"/>
              <a:ext cx="4680" cy="324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49A6D563-26C6-3F23-D29A-4EFD09DCEE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133" y="-478328"/>
                <a:ext cx="40320" cy="3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53B9C-5B86-1E5C-9338-DFB2E2D3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497887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b="1" dirty="0">
                <a:solidFill>
                  <a:srgbClr val="4F11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DMEK </a:t>
            </a:r>
            <a:r>
              <a:rPr lang="cs-CZ" sz="2300" b="1" dirty="0">
                <a:solidFill>
                  <a:srgbClr val="4F11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(DESCEMET´S MEMBRANE ENDOTHELIAL KERATOPLASTY)</a:t>
            </a:r>
            <a:br>
              <a:rPr lang="cs-CZ" sz="3100" b="1" dirty="0">
                <a:solidFill>
                  <a:srgbClr val="063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</a:br>
            <a:r>
              <a:rPr lang="cs-CZ" sz="28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CB8C5E3F-CFDE-7050-BD28-BCF68B3C0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2492375"/>
            <a:ext cx="7920038" cy="38163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sz="4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616 výkonů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21 chirurgů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12 pracovišť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4300" b="1" dirty="0">
              <a:solidFill>
                <a:srgbClr val="1A4A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připravená v oční bance……………………………………… </a:t>
            </a:r>
            <a:r>
              <a:rPr lang="cs-CZ" sz="2100" b="1" dirty="0">
                <a:solidFill>
                  <a:srgbClr val="0D78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55 %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připravená chirurgem před výkonem…………………..</a:t>
            </a:r>
            <a:r>
              <a:rPr lang="cs-CZ" sz="2100" b="1" dirty="0">
                <a:solidFill>
                  <a:srgbClr val="0D78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45 %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4300" b="1" dirty="0">
              <a:solidFill>
                <a:srgbClr val="1A4A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</p:txBody>
      </p:sp>
      <p:pic>
        <p:nvPicPr>
          <p:cNvPr id="20484" name="Picture 2" descr="Descemet Membrane Endothelial Keratoplasty (DMEK)">
            <a:extLst>
              <a:ext uri="{FF2B5EF4-FFF2-40B4-BE49-F238E27FC236}">
                <a16:creationId xmlns:a16="http://schemas.microsoft.com/office/drawing/2014/main" id="{82426399-FFD9-826F-BD5F-EE7955A21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73238"/>
            <a:ext cx="3348037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41D1C74F-B0CD-C4CB-FCF0-D98509F79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8497887" cy="482441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4300" b="1" dirty="0">
              <a:solidFill>
                <a:srgbClr val="1A4A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re-DMEK……………………………</a:t>
            </a:r>
            <a:r>
              <a:rPr lang="cs-CZ" sz="3200" b="1" dirty="0">
                <a:solidFill>
                  <a:srgbClr val="692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35 výkonů (5%)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s operací katarakty…………..</a:t>
            </a:r>
            <a:r>
              <a:rPr lang="cs-CZ" sz="3200" b="1" dirty="0">
                <a:solidFill>
                  <a:srgbClr val="7C26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188 výkonů (30%)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</p:txBody>
      </p:sp>
      <p:pic>
        <p:nvPicPr>
          <p:cNvPr id="22531" name="Picture 2" descr="Perfecting Posterior Corneal Grafts">
            <a:extLst>
              <a:ext uri="{FF2B5EF4-FFF2-40B4-BE49-F238E27FC236}">
                <a16:creationId xmlns:a16="http://schemas.microsoft.com/office/drawing/2014/main" id="{3F17F6F9-7D6E-F91A-C6AB-8563C7A5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890963"/>
            <a:ext cx="2857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48ADAD5-90E1-580A-7E46-EF939B10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04813"/>
            <a:ext cx="8642350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cs-CZ" sz="3100" b="1" i="0" u="none" strike="noStrike" kern="1200" cap="none" spc="0" normalizeH="0" baseline="0" noProof="0" dirty="0">
                <a:ln>
                  <a:noFill/>
                </a:ln>
                <a:solidFill>
                  <a:srgbClr val="4F11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DMEK </a:t>
            </a: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srgbClr val="4F11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(DESCEMET´S MEMBRANE ENDOTHELIAL KERATOPLASTY)</a:t>
            </a:r>
            <a:br>
              <a:rPr lang="cs-CZ" sz="3100" b="1" dirty="0">
                <a:solidFill>
                  <a:srgbClr val="063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</a:br>
            <a:r>
              <a:rPr lang="cs-CZ" sz="28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15D24-1298-32A8-C6F0-15A81025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5"/>
            <a:ext cx="8497887" cy="71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cs-CZ" sz="13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AF11CC55-1312-36DE-7D09-5D4D3A987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1500734"/>
            <a:ext cx="6119812" cy="5082628"/>
          </a:xfrm>
        </p:spPr>
        <p:txBody>
          <a:bodyPr rtlCol="0">
            <a:normAutofit fontScale="92500" lnSpcReduction="10000"/>
          </a:bodyPr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69213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152	LEXUM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81353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109	Oční klinika FNKV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8B354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101	Oční klinika VFN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0D70B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</a:t>
            </a:r>
            <a:r>
              <a:rPr lang="cs-CZ" sz="2200" b="1" dirty="0">
                <a:solidFill>
                  <a:srgbClr val="95244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71	GEMINI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200" b="1" dirty="0">
                <a:solidFill>
                  <a:srgbClr val="1088E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</a:t>
            </a:r>
            <a:r>
              <a:rPr lang="cs-CZ" sz="2200" b="1" dirty="0">
                <a:solidFill>
                  <a:srgbClr val="9F376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46     Oční klinika FN Brno</a:t>
            </a: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349FF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</a:t>
            </a:r>
            <a:r>
              <a:rPr lang="cs-CZ" sz="2200" b="1" dirty="0">
                <a:solidFill>
                  <a:srgbClr val="A9537A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36	Oční klinika FNHK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6CBAF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</a:t>
            </a:r>
            <a:r>
              <a:rPr lang="cs-CZ" sz="2200" b="1" dirty="0">
                <a:solidFill>
                  <a:srgbClr val="B47D9D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28	Oční klinika FN Olomouc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7BC1F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</a:t>
            </a:r>
            <a:r>
              <a:rPr lang="cs-CZ" sz="2200" b="1" dirty="0">
                <a:solidFill>
                  <a:srgbClr val="CC8AAD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25	SOMICH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7BC1F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</a:t>
            </a:r>
            <a:r>
              <a:rPr lang="cs-CZ" sz="2200" b="1" dirty="0">
                <a:solidFill>
                  <a:srgbClr val="D98DA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19	Oční oddělení Pardubice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D98DA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</a:t>
            </a:r>
            <a:r>
              <a:rPr lang="cs-CZ" sz="2200" b="1" dirty="0">
                <a:solidFill>
                  <a:srgbClr val="E6A8BA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12 	Oční klinika FN Ostrava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200" b="1" dirty="0">
                <a:solidFill>
                  <a:srgbClr val="ECC2C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10	Oční oddělení KNTB Zlín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ECC2C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  </a:t>
            </a:r>
            <a:r>
              <a:rPr lang="cs-CZ" sz="2200" b="1" dirty="0">
                <a:solidFill>
                  <a:srgbClr val="F1D3D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7 	Oční klinika FN Plzeň</a:t>
            </a: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FEEE46D-965F-3535-1EA1-63F38303FD4B}"/>
              </a:ext>
            </a:extLst>
          </p:cNvPr>
          <p:cNvSpPr txBox="1">
            <a:spLocks/>
          </p:cNvSpPr>
          <p:nvPr/>
        </p:nvSpPr>
        <p:spPr>
          <a:xfrm>
            <a:off x="212725" y="274638"/>
            <a:ext cx="8856663" cy="12096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59AAC7D-1FEA-3B44-A67B-AE3CA7FC3C49}"/>
              </a:ext>
            </a:extLst>
          </p:cNvPr>
          <p:cNvSpPr txBox="1">
            <a:spLocks/>
          </p:cNvSpPr>
          <p:nvPr/>
        </p:nvSpPr>
        <p:spPr>
          <a:xfrm>
            <a:off x="179388" y="274638"/>
            <a:ext cx="8856662" cy="17859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br>
              <a:rPr lang="cs-CZ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2" name="Picture 4" descr="Descemet membrane endothelial keratoplasty (DMEK): an update on safety |  OPTH">
            <a:extLst>
              <a:ext uri="{FF2B5EF4-FFF2-40B4-BE49-F238E27FC236}">
                <a16:creationId xmlns:a16="http://schemas.microsoft.com/office/drawing/2014/main" id="{D4F2453C-8DAC-439E-05BD-B8F7F660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32" y="1808955"/>
            <a:ext cx="37084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CC1D6CB5-9BB5-9516-144B-A9147A3527FD}"/>
              </a:ext>
            </a:extLst>
          </p:cNvPr>
          <p:cNvSpPr txBox="1">
            <a:spLocks/>
          </p:cNvSpPr>
          <p:nvPr/>
        </p:nvSpPr>
        <p:spPr>
          <a:xfrm>
            <a:off x="179388" y="404813"/>
            <a:ext cx="8964612" cy="1079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C5D9193-2375-0719-651A-EE4F6FD9DB7A}"/>
              </a:ext>
            </a:extLst>
          </p:cNvPr>
          <p:cNvSpPr txBox="1">
            <a:spLocks/>
          </p:cNvSpPr>
          <p:nvPr/>
        </p:nvSpPr>
        <p:spPr>
          <a:xfrm>
            <a:off x="322262" y="291059"/>
            <a:ext cx="8747125" cy="1079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cs-CZ" sz="2900" b="1" i="0" u="none" strike="noStrike" kern="1200" cap="none" spc="0" normalizeH="0" baseline="0" noProof="0" dirty="0">
                <a:ln>
                  <a:noFill/>
                </a:ln>
                <a:solidFill>
                  <a:srgbClr val="4F11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DMEK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F11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(DESCEMET´S MEMBRANE ENDOTHELIAL KERATOPLASTY) </a:t>
            </a:r>
            <a:r>
              <a:rPr lang="cs-CZ" sz="28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2">
            <a:extLst>
              <a:ext uri="{FF2B5EF4-FFF2-40B4-BE49-F238E27FC236}">
                <a16:creationId xmlns:a16="http://schemas.microsoft.com/office/drawing/2014/main" id="{E68D9331-6888-A139-F6EF-0877B2B8F9D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55650" y="2190750"/>
            <a:ext cx="6048375" cy="3935413"/>
          </a:xfrm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af 8">
            <a:extLst>
              <a:ext uri="{FF2B5EF4-FFF2-40B4-BE49-F238E27FC236}">
                <a16:creationId xmlns:a16="http://schemas.microsoft.com/office/drawing/2014/main" id="{D9D1A1C6-0003-FC5D-A978-293D61794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616278"/>
              </p:ext>
            </p:extLst>
          </p:nvPr>
        </p:nvGraphicFramePr>
        <p:xfrm>
          <a:off x="755650" y="1700213"/>
          <a:ext cx="7923213" cy="491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Nadpis 1">
            <a:extLst>
              <a:ext uri="{FF2B5EF4-FFF2-40B4-BE49-F238E27FC236}">
                <a16:creationId xmlns:a16="http://schemas.microsoft.com/office/drawing/2014/main" id="{A530AB1E-D958-D8DC-6D8D-4B56C94A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813"/>
            <a:ext cx="8496944" cy="1079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4F11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DMEK </a:t>
            </a:r>
            <a:r>
              <a:rPr kumimoji="0" lang="cs-CZ" sz="2100" b="1" i="0" u="none" strike="noStrike" kern="1200" cap="none" spc="0" normalizeH="0" baseline="0" noProof="0" dirty="0">
                <a:ln>
                  <a:noFill/>
                </a:ln>
                <a:solidFill>
                  <a:srgbClr val="4F11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(DESCEMET´S MEMBRANE ENDOTHELIAL KERATOPLASTY)</a:t>
            </a:r>
            <a:b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63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</a:br>
            <a:r>
              <a:rPr lang="cs-CZ" sz="28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B0196-3B29-1BF7-79B6-3966E84F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404813"/>
            <a:ext cx="8785225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cs-CZ" sz="3100" b="1" i="0" u="none" strike="noStrike" kern="1200" cap="none" spc="0" normalizeH="0" baseline="0" noProof="0" dirty="0">
                <a:ln>
                  <a:noFill/>
                </a:ln>
                <a:solidFill>
                  <a:srgbClr val="4F11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DMEK </a:t>
            </a: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srgbClr val="4F11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(DESCEMET´S MEMBRANE ENDOTHELIAL KERATOPLASTY)</a:t>
            </a:r>
            <a:br>
              <a:rPr kumimoji="0" lang="cs-CZ" sz="3100" b="1" i="0" u="none" strike="noStrike" kern="1200" cap="none" spc="0" normalizeH="0" baseline="0" noProof="0" dirty="0">
                <a:ln>
                  <a:noFill/>
                </a:ln>
                <a:solidFill>
                  <a:srgbClr val="063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</a:br>
            <a:r>
              <a:rPr lang="cs-CZ" sz="27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Počet výkonů 2012-2024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20278417-466D-18E8-C948-ED497C64C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1773238"/>
            <a:ext cx="7920038" cy="45354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Zástupný symbol pro obsah 9">
            <a:extLst>
              <a:ext uri="{FF2B5EF4-FFF2-40B4-BE49-F238E27FC236}">
                <a16:creationId xmlns:a16="http://schemas.microsoft.com/office/drawing/2014/main" id="{EE9FA15B-4971-416B-156E-28DDB42BC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628647"/>
              </p:ext>
            </p:extLst>
          </p:nvPr>
        </p:nvGraphicFramePr>
        <p:xfrm>
          <a:off x="468313" y="2014538"/>
          <a:ext cx="8207375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6F2ED-483F-3B1A-7770-512093FE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81038"/>
            <a:ext cx="8964612" cy="1333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2023</a:t>
            </a:r>
            <a:br>
              <a:rPr lang="cs-CZ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900" b="1" dirty="0">
                <a:solidFill>
                  <a:srgbClr val="85091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DMEK</a:t>
            </a:r>
            <a:r>
              <a:rPr lang="cs-CZ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 vs </a:t>
            </a:r>
            <a:r>
              <a:rPr lang="cs-CZ" sz="29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PKP</a:t>
            </a:r>
            <a:r>
              <a:rPr lang="cs-CZ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 od 2012 do 2024</a:t>
            </a:r>
            <a:br>
              <a:rPr lang="cs-CZ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67804CFA-99D7-2465-9DD3-B87129982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1773238"/>
            <a:ext cx="7920038" cy="45354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Zástupný symbol pro obsah 9">
            <a:extLst>
              <a:ext uri="{FF2B5EF4-FFF2-40B4-BE49-F238E27FC236}">
                <a16:creationId xmlns:a16="http://schemas.microsoft.com/office/drawing/2014/main" id="{DA625218-CFDB-1DB3-5C4C-8BC7CFB77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69189"/>
              </p:ext>
            </p:extLst>
          </p:nvPr>
        </p:nvGraphicFramePr>
        <p:xfrm>
          <a:off x="323850" y="2014538"/>
          <a:ext cx="8351838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FC936-F440-C494-BC4B-9BBEAF1D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620713"/>
            <a:ext cx="8497887" cy="504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100" b="1" dirty="0">
                <a:solidFill>
                  <a:srgbClr val="B7A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DSAEK</a:t>
            </a:r>
            <a:r>
              <a:rPr lang="cs-CZ" sz="4000" dirty="0">
                <a:solidFill>
                  <a:srgbClr val="B7A419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 </a:t>
            </a:r>
            <a:r>
              <a:rPr lang="cs-CZ" sz="1800" dirty="0">
                <a:solidFill>
                  <a:srgbClr val="B7A419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(</a:t>
            </a:r>
            <a:r>
              <a:rPr lang="en-US" sz="1800" dirty="0">
                <a:solidFill>
                  <a:srgbClr val="B7A419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DESCEMET'S STRIPPING AUTOMATED ENDOTHELIAL KERATOPLASTY</a:t>
            </a:r>
            <a:r>
              <a:rPr lang="cs-CZ" sz="1800" dirty="0">
                <a:solidFill>
                  <a:srgbClr val="B7A419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)</a:t>
            </a:r>
            <a:br>
              <a:rPr lang="cs-CZ" sz="1800" dirty="0">
                <a:solidFill>
                  <a:srgbClr val="B7A419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</a:br>
            <a:r>
              <a:rPr lang="cs-CZ" sz="32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endParaRPr lang="cs-CZ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E29AF962-28F0-F356-3740-645F99263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2988" y="2997200"/>
            <a:ext cx="7129462" cy="36718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sz="4800" b="1" dirty="0">
                <a:solidFill>
                  <a:srgbClr val="797B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75 výkonů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sz="4800" b="1" dirty="0">
                <a:solidFill>
                  <a:srgbClr val="797B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8 chirurgů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sz="4800" b="1" dirty="0">
                <a:solidFill>
                  <a:srgbClr val="797B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23 re-DSAEK (31%)</a:t>
            </a:r>
          </a:p>
          <a:p>
            <a:pPr marL="1028700" lvl="3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100" b="1" dirty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FB9DDB5E-129A-0DC7-7456-8B7B71C3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862138"/>
            <a:ext cx="34194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B7A5CC-2C59-FB7A-9D4C-06878376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620713"/>
            <a:ext cx="8497887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b="1" dirty="0">
                <a:solidFill>
                  <a:srgbClr val="B7A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DSAEK</a:t>
            </a:r>
            <a:r>
              <a:rPr lang="cs-CZ" sz="4000" dirty="0">
                <a:solidFill>
                  <a:srgbClr val="B7A419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 </a:t>
            </a:r>
            <a:r>
              <a:rPr lang="cs-CZ" sz="1800" dirty="0">
                <a:solidFill>
                  <a:srgbClr val="B7A419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(</a:t>
            </a:r>
            <a:r>
              <a:rPr lang="en-US" sz="1800" dirty="0">
                <a:solidFill>
                  <a:srgbClr val="B7A419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DESCEMET'S STRIPPING AUTOMATED ENDOTHELIAL KERATOPLASTY</a:t>
            </a:r>
            <a:r>
              <a:rPr lang="cs-CZ" sz="1800" dirty="0">
                <a:solidFill>
                  <a:srgbClr val="B7A419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)</a:t>
            </a:r>
            <a:br>
              <a:rPr lang="cs-CZ" sz="1800" dirty="0">
                <a:solidFill>
                  <a:srgbClr val="A29E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</a:br>
            <a:r>
              <a:rPr lang="cs-CZ" sz="32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b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s-CZ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A0B3ED42-0E09-F42F-F8A9-46F2D36AC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2636838"/>
            <a:ext cx="7416800" cy="4221162"/>
          </a:xfrm>
        </p:spPr>
        <p:txBody>
          <a:bodyPr rtlCol="0">
            <a:normAutofit/>
          </a:bodyPr>
          <a:lstStyle/>
          <a:p>
            <a:pPr marL="1028700" lvl="3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606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24	Oční klinika FNKV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8476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20	Oční klinika ÚVN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8476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17	Oční klinika FN Plzeň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8E911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7	SOMICH</a:t>
            </a:r>
            <a:r>
              <a:rPr lang="cs-CZ" sz="2200" b="1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B7BB2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7	Oční klinika VFN</a:t>
            </a:r>
            <a:r>
              <a:rPr lang="cs-CZ" sz="22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Go Thin for the Win: A Review of Endothelial Keratoplasty">
            <a:extLst>
              <a:ext uri="{FF2B5EF4-FFF2-40B4-BE49-F238E27FC236}">
                <a16:creationId xmlns:a16="http://schemas.microsoft.com/office/drawing/2014/main" id="{6ACB4754-7708-E387-7638-E3DA996B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757363"/>
            <a:ext cx="3829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8B502-6A78-D5D1-9FA3-399773F5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620713"/>
            <a:ext cx="8497887" cy="847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b="1" dirty="0">
                <a:solidFill>
                  <a:srgbClr val="B7A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DSAEK</a:t>
            </a:r>
            <a:r>
              <a:rPr lang="cs-CZ" sz="4000" dirty="0">
                <a:solidFill>
                  <a:srgbClr val="B7A419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 </a:t>
            </a:r>
            <a:r>
              <a:rPr lang="cs-CZ" sz="1800" dirty="0">
                <a:solidFill>
                  <a:srgbClr val="B7A419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(</a:t>
            </a:r>
            <a:r>
              <a:rPr lang="en-US" sz="1800" dirty="0">
                <a:solidFill>
                  <a:srgbClr val="B7A419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DESCEMET'S STRIPPING AUTOMATED ENDOTHELIAL KERATOPLASTY</a:t>
            </a:r>
            <a:r>
              <a:rPr lang="cs-CZ" sz="1800" dirty="0">
                <a:solidFill>
                  <a:srgbClr val="B7A419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)</a:t>
            </a:r>
            <a:br>
              <a:rPr lang="cs-CZ" sz="1800" dirty="0">
                <a:solidFill>
                  <a:srgbClr val="A29E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</a:br>
            <a:r>
              <a:rPr lang="cs-CZ" sz="32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83F08DBC-84A0-37D2-16F6-9546F66AFB7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55650" y="2492375"/>
            <a:ext cx="7416800" cy="4176713"/>
          </a:xfrm>
        </p:spPr>
        <p:txBody>
          <a:bodyPr/>
          <a:lstStyle/>
          <a:p>
            <a:endParaRPr lang="cs-CZ" altLang="cs-CZ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820" name="Graf 5">
            <a:extLst>
              <a:ext uri="{FF2B5EF4-FFF2-40B4-BE49-F238E27FC236}">
                <a16:creationId xmlns:a16="http://schemas.microsoft.com/office/drawing/2014/main" id="{A83DB537-59DA-92CB-D029-DCB8323E1274}"/>
              </a:ext>
            </a:extLst>
          </p:cNvPr>
          <p:cNvGraphicFramePr>
            <a:graphicFrameLocks/>
          </p:cNvGraphicFramePr>
          <p:nvPr/>
        </p:nvGraphicFramePr>
        <p:xfrm>
          <a:off x="704850" y="1938338"/>
          <a:ext cx="7805738" cy="420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815749" imgH="4212701" progId="Excel.Chart.8">
                  <p:embed/>
                </p:oleObj>
              </mc:Choice>
              <mc:Fallback>
                <p:oleObj name="Chart" r:id="rId3" imgW="7815749" imgH="4212701" progId="Excel.Chart.8">
                  <p:embed/>
                  <p:pic>
                    <p:nvPicPr>
                      <p:cNvPr id="0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938338"/>
                        <a:ext cx="7805738" cy="420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Graf 8">
            <a:extLst>
              <a:ext uri="{FF2B5EF4-FFF2-40B4-BE49-F238E27FC236}">
                <a16:creationId xmlns:a16="http://schemas.microsoft.com/office/drawing/2014/main" id="{420D50DC-AD57-D80A-1B78-E5C682FD5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17499"/>
              </p:ext>
            </p:extLst>
          </p:nvPr>
        </p:nvGraphicFramePr>
        <p:xfrm>
          <a:off x="755650" y="1700213"/>
          <a:ext cx="7923213" cy="491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F8BA7-3F3C-0E3F-9186-DBFD3BF7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260350"/>
            <a:ext cx="8856663" cy="1427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APLIKACE AMNIOVÉ MEMBRÁNY</a:t>
            </a:r>
            <a:br>
              <a:rPr lang="cs-CZ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cs-CZ" sz="29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F6C8F064-6E95-E99C-F6F6-5ED70B62A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141663"/>
            <a:ext cx="7632700" cy="30559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489 výkonů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31 chirurgů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Picture 4" descr="Výsledek obrázku pro amniotic membrane eye">
            <a:extLst>
              <a:ext uri="{FF2B5EF4-FFF2-40B4-BE49-F238E27FC236}">
                <a16:creationId xmlns:a16="http://schemas.microsoft.com/office/drawing/2014/main" id="{46BF7374-F409-0E9C-DD6C-ADEE5E4F3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2003425"/>
            <a:ext cx="3551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1C546-3A1B-393B-C499-EBDB80F8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74638"/>
            <a:ext cx="8497887" cy="1041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endParaRPr lang="cs-CZ" sz="2800" spc="30" dirty="0">
              <a:solidFill>
                <a:schemeClr val="tx1">
                  <a:lumMod val="75000"/>
                  <a:lumOff val="2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6341081F-3249-5CB7-9892-6C6358C37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1556792"/>
            <a:ext cx="7920038" cy="468052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10.9 milionů obyvatel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800" dirty="0">
              <a:solidFill>
                <a:schemeClr val="tx1">
                  <a:lumMod val="95000"/>
                  <a:lumOff val="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800" dirty="0">
              <a:solidFill>
                <a:schemeClr val="tx1">
                  <a:lumMod val="95000"/>
                  <a:lumOff val="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23 dotazníků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800" dirty="0">
              <a:solidFill>
                <a:schemeClr val="tx1">
                  <a:lumMod val="95000"/>
                  <a:lumOff val="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800" dirty="0">
              <a:solidFill>
                <a:schemeClr val="tx1">
                  <a:lumMod val="95000"/>
                  <a:lumOff val="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19 pracovišť (z 78)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800" dirty="0">
              <a:solidFill>
                <a:schemeClr val="tx1">
                  <a:lumMod val="95000"/>
                  <a:lumOff val="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800" dirty="0">
              <a:solidFill>
                <a:schemeClr val="tx1">
                  <a:lumMod val="95000"/>
                  <a:lumOff val="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38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 31 operatérů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rgbClr val="FEFEFE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40</a:t>
            </a:r>
            <a:endParaRPr lang="cs-CZ" sz="2400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Obrázek 3">
            <a:extLst>
              <a:ext uri="{FF2B5EF4-FFF2-40B4-BE49-F238E27FC236}">
                <a16:creationId xmlns:a16="http://schemas.microsoft.com/office/drawing/2014/main" id="{04E6E3F5-D55E-A6AC-596B-16EC8FBAF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4464050" cy="2527300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371E5294-E7EB-2125-0F19-6DFFA0A5A553}"/>
                  </a:ext>
                </a:extLst>
              </p14:cNvPr>
              <p14:cNvContentPartPr/>
              <p14:nvPr/>
            </p14:nvContentPartPr>
            <p14:xfrm>
              <a:off x="5351839" y="2516347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371E5294-E7EB-2125-0F19-6DFFA0A5A5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33839" y="249834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2C8D83AB-5C3D-3768-7D0F-68CF57833EBF}"/>
                  </a:ext>
                </a:extLst>
              </p14:cNvPr>
              <p14:cNvContentPartPr/>
              <p14:nvPr/>
            </p14:nvContentPartPr>
            <p14:xfrm>
              <a:off x="4403959" y="2919187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2C8D83AB-5C3D-3768-7D0F-68CF57833E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5959" y="290118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5465F6D8-DF90-9E16-8CFB-C859BD809E76}"/>
                  </a:ext>
                </a:extLst>
              </p14:cNvPr>
              <p14:cNvContentPartPr/>
              <p14:nvPr/>
            </p14:nvContentPartPr>
            <p14:xfrm>
              <a:off x="5017013" y="4208152"/>
              <a:ext cx="34560" cy="2124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5465F6D8-DF90-9E16-8CFB-C859BD809E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99199" y="4190152"/>
                <a:ext cx="69833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B4704117-D9E4-03A8-B431-98220195E3B1}"/>
                  </a:ext>
                </a:extLst>
              </p14:cNvPr>
              <p14:cNvContentPartPr/>
              <p14:nvPr/>
            </p14:nvContentPartPr>
            <p14:xfrm>
              <a:off x="4914435" y="3043860"/>
              <a:ext cx="26640" cy="432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B4704117-D9E4-03A8-B431-98220195E3B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96795" y="3025860"/>
                <a:ext cx="62280" cy="39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DE002E-837D-4375-2AE2-DEB6FAEC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260350"/>
            <a:ext cx="8856663" cy="1427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APLIKACE AMNIOVÉ MEMBRÁNY</a:t>
            </a:r>
            <a:br>
              <a:rPr lang="cs-CZ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cs-CZ" sz="29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B64F5514-8381-BBB7-7AF1-90C655C05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1687513"/>
            <a:ext cx="7632700" cy="49101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115	Oční klinika FN Brno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96	Oční klinika VFN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47	Oční klinika </a:t>
            </a: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KNTB Zlín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42	Oční klinika FNKV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40	Oční klinika FN Plzeň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32</a:t>
            </a:r>
            <a:r>
              <a:rPr lang="cs-CZ" sz="22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 	Oční oddělení Pardubice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200" b="1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30    	Oční oddělení České Budějovice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chemeClr val="bg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21	Oční klinika Ústí nad Labem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200" b="1" dirty="0">
                <a:solidFill>
                  <a:schemeClr val="bg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20     Oční klinika FN Ostrava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chemeClr val="bg1">
                    <a:lumMod val="8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18	Oční klinika FNHK</a:t>
            </a: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2" descr="Amniotic membrane: when it's useful vs. overused - EyeWorld">
            <a:extLst>
              <a:ext uri="{FF2B5EF4-FFF2-40B4-BE49-F238E27FC236}">
                <a16:creationId xmlns:a16="http://schemas.microsoft.com/office/drawing/2014/main" id="{E48096F3-3930-18EA-C394-F28DD771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687513"/>
            <a:ext cx="3516313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BF2D4-C3E9-B356-FD35-A92B4288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0"/>
            <a:ext cx="8856663" cy="14255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APLIKACE AMNIOVÉ MEMBRÁNY</a:t>
            </a:r>
            <a:b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cs-CZ" sz="28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2023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22D60F2A-4D1D-1A3E-E8C3-72A27B2B511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435201"/>
              </p:ext>
            </p:extLst>
          </p:nvPr>
        </p:nvGraphicFramePr>
        <p:xfrm>
          <a:off x="628650" y="1825625"/>
          <a:ext cx="7687766" cy="439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55D7A-ED40-1CC3-5D17-53FF8ADB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260350"/>
            <a:ext cx="8856663" cy="1427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APLIKACE AMNIOVÉ MEMBRÁNY</a:t>
            </a:r>
            <a:br>
              <a:rPr lang="cs-CZ" sz="26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9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11" name="Zástupný obsah 5">
            <a:extLst>
              <a:ext uri="{FF2B5EF4-FFF2-40B4-BE49-F238E27FC236}">
                <a16:creationId xmlns:a16="http://schemas.microsoft.com/office/drawing/2014/main" id="{773FF8EE-6583-29A1-2679-3F2783E1FF0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76288" y="1722438"/>
          <a:ext cx="77343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42591" imgH="4529721" progId="Excel.Chart.8">
                  <p:embed/>
                </p:oleObj>
              </mc:Choice>
              <mc:Fallback>
                <p:oleObj name="Chart" r:id="rId3" imgW="7742591" imgH="4529721" progId="Excel.Chart.8">
                  <p:embed/>
                  <p:pic>
                    <p:nvPicPr>
                      <p:cNvPr id="0" name="Zástupný obsah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722438"/>
                        <a:ext cx="7734300" cy="452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Graf 3">
            <a:extLst>
              <a:ext uri="{FF2B5EF4-FFF2-40B4-BE49-F238E27FC236}">
                <a16:creationId xmlns:a16="http://schemas.microsoft.com/office/drawing/2014/main" id="{9D691E26-2E83-3B09-A83C-5D748A3DF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260152"/>
              </p:ext>
            </p:extLst>
          </p:nvPr>
        </p:nvGraphicFramePr>
        <p:xfrm>
          <a:off x="468313" y="2060575"/>
          <a:ext cx="82804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1033B-7A3F-24A4-047B-50717B72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19100"/>
            <a:ext cx="8497887" cy="14970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IMPLANTACE KERATOPROTÉZY</a:t>
            </a:r>
            <a:br>
              <a:rPr lang="cs-CZ" sz="26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9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</a:t>
            </a:r>
            <a:r>
              <a:rPr lang="cs-CZ" sz="290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roce 2024</a:t>
            </a:r>
            <a:br>
              <a:rPr lang="cs-CZ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s-CZ" sz="1800" spc="30" dirty="0">
              <a:solidFill>
                <a:srgbClr val="CC00C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3C09CF8B-6DF7-814F-A335-21E6B3A42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2204864"/>
            <a:ext cx="8352160" cy="3943524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sz="4800" b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4 GEMINI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sz="4800" b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1 Oční klinika FNHK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cs-CZ" sz="4800" b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sz="4800" b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2 chirurgové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0" name="Picture 2" descr="Výsledek obrázku pro keratoprosthesis">
            <a:extLst>
              <a:ext uri="{FF2B5EF4-FFF2-40B4-BE49-F238E27FC236}">
                <a16:creationId xmlns:a16="http://schemas.microsoft.com/office/drawing/2014/main" id="{A28AA30B-D450-8EE2-A850-5EBC01EE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59" y="3861346"/>
            <a:ext cx="36004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63543-F59F-F128-0B25-18B1F995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85750"/>
            <a:ext cx="7467600" cy="595153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Děkuji za pozornost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4692CF2C-27D9-7B28-B983-FF20B4E15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V="1">
            <a:off x="457200" y="3141663"/>
            <a:ext cx="3657600" cy="1358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7108" name="Zástupný symbol pro obsah 3">
            <a:extLst>
              <a:ext uri="{FF2B5EF4-FFF2-40B4-BE49-F238E27FC236}">
                <a16:creationId xmlns:a16="http://schemas.microsoft.com/office/drawing/2014/main" id="{5D62C65D-7306-B903-0A38-8246B9D9D6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267200" y="4572000"/>
            <a:ext cx="3657600" cy="1554163"/>
          </a:xfrm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">
            <a:extLst>
              <a:ext uri="{FF2B5EF4-FFF2-40B4-BE49-F238E27FC236}">
                <a16:creationId xmlns:a16="http://schemas.microsoft.com/office/drawing/2014/main" id="{BF85D600-4DD5-C7E8-7218-F5395E1A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58" y="1628800"/>
            <a:ext cx="36623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4E0742-E0F3-8D7F-D5EF-DCD56530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497887" cy="1079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PKP (PERFORUJÍCÍ KERATOPLASTIKA)</a:t>
            </a:r>
            <a:br>
              <a:rPr lang="cs-CZ" sz="2800" b="1" dirty="0">
                <a:solidFill>
                  <a:srgbClr val="A616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</a:b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endParaRPr lang="cs-CZ" sz="2800" dirty="0">
              <a:solidFill>
                <a:srgbClr val="9C0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01453CB8-C125-0EDE-5496-92BA2006A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2924175"/>
            <a:ext cx="7920038" cy="33845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154 výkonů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21 chirurgů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b="1" dirty="0">
              <a:solidFill>
                <a:schemeClr val="bg2">
                  <a:lumMod val="2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b="1" dirty="0">
                <a:solidFill>
                  <a:schemeClr val="bg2">
                    <a:lumMod val="2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à </a:t>
            </a:r>
            <a:r>
              <a:rPr lang="cs-CZ" sz="2400" b="1" dirty="0" err="1">
                <a:solidFill>
                  <a:schemeClr val="bg2">
                    <a:lumMod val="2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chaud</a:t>
            </a:r>
            <a:r>
              <a:rPr lang="cs-CZ" sz="2400" b="1" dirty="0">
                <a:solidFill>
                  <a:schemeClr val="bg2">
                    <a:lumMod val="2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 16 výkonů…………….…29 (19%)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b="1" dirty="0">
                <a:solidFill>
                  <a:schemeClr val="bg2">
                    <a:lumMod val="2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re-PKP 31 výkonů……………….…39 (26%)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A6E1B-2DD4-5D15-5B95-28FD4B8E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497887" cy="1079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PKP (PERFORUJÍCÍ KERATOPLASTIKA)</a:t>
            </a:r>
            <a:br>
              <a:rPr lang="cs-CZ" sz="2800" b="1" dirty="0">
                <a:solidFill>
                  <a:srgbClr val="A616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</a:b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12C08D57-A8B5-B5EA-DD23-730E14A84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1989138"/>
            <a:ext cx="6119813" cy="43195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28     	Oční klinika VFN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23	Oční oddělení KNTB Zlín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22	Oční klinika FN Plzeň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chemeClr val="bg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18	Oční klinika FN Brno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chemeClr val="bg2">
                    <a:lumMod val="9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16	Oční klinika FNKV</a:t>
            </a:r>
            <a:r>
              <a:rPr lang="cs-CZ" sz="2200" b="1" dirty="0">
                <a:solidFill>
                  <a:schemeClr val="bg2">
                    <a:lumMod val="1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	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10	Oční klinika FN Ostrava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D1E9F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9	Oční klinika FNHK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D1E9F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 9	LEXUM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Keratoconus - Tauber Eye Center">
            <a:extLst>
              <a:ext uri="{FF2B5EF4-FFF2-40B4-BE49-F238E27FC236}">
                <a16:creationId xmlns:a16="http://schemas.microsoft.com/office/drawing/2014/main" id="{9B934C64-C242-CA64-14CA-66A2E4C7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7199"/>
            <a:ext cx="34686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2E669-F9D7-F1CD-A9E5-A0B0B2AC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497887" cy="1079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PKP (PERFORUJÍCÍ KERATOPLASTIKA)</a:t>
            </a:r>
            <a:br>
              <a:rPr lang="cs-CZ" sz="2800" b="1" dirty="0">
                <a:solidFill>
                  <a:srgbClr val="A616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</a:b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223A44A1-1078-0A90-865E-BD1C1B765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1773238"/>
            <a:ext cx="7920038" cy="45354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af 4">
            <a:extLst>
              <a:ext uri="{FF2B5EF4-FFF2-40B4-BE49-F238E27FC236}">
                <a16:creationId xmlns:a16="http://schemas.microsoft.com/office/drawing/2014/main" id="{98AF036D-D952-E533-B264-B2554F979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943900"/>
              </p:ext>
            </p:extLst>
          </p:nvPr>
        </p:nvGraphicFramePr>
        <p:xfrm>
          <a:off x="250825" y="1484313"/>
          <a:ext cx="8785225" cy="504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6C63C-7A23-E62C-F3D3-D2A9E1A7F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620713"/>
            <a:ext cx="8497887" cy="1260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PERFORUJÍCÍ KERATOPLASTIKA (PKP)</a:t>
            </a:r>
            <a:br>
              <a:rPr lang="cs-CZ" sz="2800" b="1" dirty="0">
                <a:solidFill>
                  <a:srgbClr val="A616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počet výkonů 2012-2024</a:t>
            </a:r>
            <a:br>
              <a:rPr lang="cs-CZ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s-CZ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C97EDC38-CCB5-D49C-E2DB-AEC5B3DA9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1773238"/>
            <a:ext cx="7920038" cy="45354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Zástupný symbol pro obsah 9">
            <a:extLst>
              <a:ext uri="{FF2B5EF4-FFF2-40B4-BE49-F238E27FC236}">
                <a16:creationId xmlns:a16="http://schemas.microsoft.com/office/drawing/2014/main" id="{BF8CE94A-9F98-F6E9-57C2-25A6DD4B1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701648"/>
              </p:ext>
            </p:extLst>
          </p:nvPr>
        </p:nvGraphicFramePr>
        <p:xfrm>
          <a:off x="250825" y="2014538"/>
          <a:ext cx="8662863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083E9-19CF-5314-FDFD-E7F31A3F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13541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solidFill>
                  <a:srgbClr val="316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DALK (DEEP ANTERIOR LAMELLAR KERATOPLASTY)</a:t>
            </a:r>
            <a:br>
              <a:rPr lang="cs-CZ" sz="2800" b="1" dirty="0">
                <a:solidFill>
                  <a:srgbClr val="316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</a:br>
            <a:r>
              <a:rPr lang="cs-CZ" sz="28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endParaRPr lang="cs-CZ" sz="2800" dirty="0">
              <a:solidFill>
                <a:srgbClr val="397834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8FCFCF16-6AA3-C8AA-41B6-6CF04C993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2997200"/>
            <a:ext cx="7632700" cy="32004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sz="4000" b="1" dirty="0">
                <a:solidFill>
                  <a:srgbClr val="1A4A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17 výkonů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dirty="0">
                <a:solidFill>
                  <a:srgbClr val="2C7C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 4  chirurgové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dirty="0">
                <a:solidFill>
                  <a:srgbClr val="2C7C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 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2" descr="Despite Risks, PK Yields Better Visual Outcomes than DALK">
            <a:extLst>
              <a:ext uri="{FF2B5EF4-FFF2-40B4-BE49-F238E27FC236}">
                <a16:creationId xmlns:a16="http://schemas.microsoft.com/office/drawing/2014/main" id="{59FC10B3-EA46-EF53-19AA-6E7522C4E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492375"/>
            <a:ext cx="4103687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AD26D-4CB7-10E1-0176-EC10BE0E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13541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solidFill>
                  <a:srgbClr val="316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DALK (DEEP ANTERIOR LAMELLAR KERATOPLASTY)</a:t>
            </a:r>
            <a:br>
              <a:rPr lang="cs-CZ" sz="2800" b="1" dirty="0">
                <a:solidFill>
                  <a:srgbClr val="316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</a:br>
            <a:r>
              <a:rPr lang="cs-CZ" sz="28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endParaRPr lang="cs-CZ" sz="2800" dirty="0">
              <a:solidFill>
                <a:srgbClr val="397834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itchFamily="34" charset="0"/>
            </a:endParaRP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757B65A5-FC1C-7E85-8D99-6C54161D9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2565400"/>
            <a:ext cx="7632700" cy="36322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3A600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5    	GEMINI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558C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4	Oční klinika VFN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7EC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4    	Oční klinika FNKV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200" b="1" dirty="0">
                <a:solidFill>
                  <a:srgbClr val="A0E8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2   	SOMICH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b="1" dirty="0">
                <a:solidFill>
                  <a:srgbClr val="A0E8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2    	Oční klinika FN Plzeň</a:t>
            </a:r>
            <a:r>
              <a:rPr lang="cs-CZ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	</a:t>
            </a: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2" descr="Výsledek obrázku pro dalk">
            <a:extLst>
              <a:ext uri="{FF2B5EF4-FFF2-40B4-BE49-F238E27FC236}">
                <a16:creationId xmlns:a16="http://schemas.microsoft.com/office/drawing/2014/main" id="{347638BF-FD90-BB74-85EF-A8085CAB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24175"/>
            <a:ext cx="2665413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28503-DEAB-1ED9-AC9D-5BD977C1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929687" cy="1138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solidFill>
                  <a:srgbClr val="316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DALK (DEEP ANTERIOR LAMELLAR KERATOPLASTY)</a:t>
            </a:r>
            <a:br>
              <a:rPr lang="cs-CZ" sz="2800" b="1" dirty="0">
                <a:solidFill>
                  <a:srgbClr val="316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</a:br>
            <a:r>
              <a:rPr lang="cs-CZ" sz="28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itchFamily="34" charset="0"/>
              </a:rPr>
              <a:t>keratoplastiky v roce 2024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obsah 9">
            <a:extLst>
              <a:ext uri="{FF2B5EF4-FFF2-40B4-BE49-F238E27FC236}">
                <a16:creationId xmlns:a16="http://schemas.microsoft.com/office/drawing/2014/main" id="{3DD4D11D-F483-9972-68EB-2C2EB4CB217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cs-CZ" altLang="cs-CZ"/>
          </a:p>
        </p:txBody>
      </p:sp>
      <p:graphicFrame>
        <p:nvGraphicFramePr>
          <p:cNvPr id="3" name="Graf 10">
            <a:extLst>
              <a:ext uri="{FF2B5EF4-FFF2-40B4-BE49-F238E27FC236}">
                <a16:creationId xmlns:a16="http://schemas.microsoft.com/office/drawing/2014/main" id="{21E39E7D-E905-0793-D137-48940A2F3A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392037"/>
              </p:ext>
            </p:extLst>
          </p:nvPr>
        </p:nvGraphicFramePr>
        <p:xfrm>
          <a:off x="322263" y="1825625"/>
          <a:ext cx="8497887" cy="462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4416</TotalTime>
  <Words>716</Words>
  <Application>Microsoft Office PowerPoint</Application>
  <PresentationFormat>Předvádění na obrazovce (4:3)</PresentationFormat>
  <Paragraphs>171</Paragraphs>
  <Slides>24</Slides>
  <Notes>24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4" baseType="lpstr">
      <vt:lpstr>Microsoft YaHei UI</vt:lpstr>
      <vt:lpstr>Microsoft YaHei UI Light</vt:lpstr>
      <vt:lpstr>Arial</vt:lpstr>
      <vt:lpstr>Calibri</vt:lpstr>
      <vt:lpstr>Calibri Light</vt:lpstr>
      <vt:lpstr>Wingdings</vt:lpstr>
      <vt:lpstr>Wingdings 2</vt:lpstr>
      <vt:lpstr>HDOfficeLightV0</vt:lpstr>
      <vt:lpstr>Office Theme</vt:lpstr>
      <vt:lpstr>Chart</vt:lpstr>
      <vt:lpstr>Keratoplastiky v ČR v roce 2024 _______________________________</vt:lpstr>
      <vt:lpstr>Keratoplastiky v roce 2024</vt:lpstr>
      <vt:lpstr>PKP (PERFORUJÍCÍ KERATOPLASTIKA) keratoplastiky v roce 2024</vt:lpstr>
      <vt:lpstr>PKP (PERFORUJÍCÍ KERATOPLASTIKA) keratoplastiky v roce 2024</vt:lpstr>
      <vt:lpstr>PKP (PERFORUJÍCÍ KERATOPLASTIKA) keratoplastiky v roce 2024</vt:lpstr>
      <vt:lpstr>PERFORUJÍCÍ KERATOPLASTIKA (PKP) počet výkonů 2012-2024 </vt:lpstr>
      <vt:lpstr> DALK (DEEP ANTERIOR LAMELLAR KERATOPLASTY) keratoplastiky v roce 2024</vt:lpstr>
      <vt:lpstr> DALK (DEEP ANTERIOR LAMELLAR KERATOPLASTY) keratoplastiky v roce 2024</vt:lpstr>
      <vt:lpstr> DALK (DEEP ANTERIOR LAMELLAR KERATOPLASTY) keratoplastiky v roce 2024</vt:lpstr>
      <vt:lpstr>DMEK (DESCEMET´S MEMBRANE ENDOTHELIAL KERATOPLASTY) keratoplastiky v roce 2024</vt:lpstr>
      <vt:lpstr>DMEK (DESCEMET´S MEMBRANE ENDOTHELIAL KERATOPLASTY) keratoplastiky v roce 2024</vt:lpstr>
      <vt:lpstr>Prezentace aplikace PowerPoint</vt:lpstr>
      <vt:lpstr>DMEK (DESCEMET´S MEMBRANE ENDOTHELIAL KERATOPLASTY) keratoplastiky v roce 2024</vt:lpstr>
      <vt:lpstr>DMEK (DESCEMET´S MEMBRANE ENDOTHELIAL KERATOPLASTY) Počet výkonů 2012-2024</vt:lpstr>
      <vt:lpstr>Keratoplastiky v roce 2023 DMEK vs PKP od 2012 do 2024 </vt:lpstr>
      <vt:lpstr> DSAEK (DESCEMET'S STRIPPING AUTOMATED ENDOTHELIAL KERATOPLASTY) keratoplastiky v roce 2024</vt:lpstr>
      <vt:lpstr>DSAEK (DESCEMET'S STRIPPING AUTOMATED ENDOTHELIAL KERATOPLASTY) keratoplastiky v roce 2024 </vt:lpstr>
      <vt:lpstr>DSAEK (DESCEMET'S STRIPPING AUTOMATED ENDOTHELIAL KERATOPLASTY) keratoplastiky v roce 2024</vt:lpstr>
      <vt:lpstr> APLIKACE AMNIOVÉ MEMBRÁNY keratoplastiky v roce 2024</vt:lpstr>
      <vt:lpstr> APLIKACE AMNIOVÉ MEMBRÁNY keratoplastiky v roce 2024</vt:lpstr>
      <vt:lpstr> APLIKACE AMNIOVÉ MEMBRÁNY keratoplastiky v roce 2023</vt:lpstr>
      <vt:lpstr> APLIKACE AMNIOVÉ MEMBRÁNY keratoplastiky v roce 2024</vt:lpstr>
      <vt:lpstr>IMPLANTACE KERATOPROTÉZY keratoplastiky v roce 2024 </vt:lpstr>
      <vt:lpstr>       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Komplikace operace katarakty</dc:title>
  <dc:creator>oem</dc:creator>
  <cp:lastModifiedBy>Jáchym</cp:lastModifiedBy>
  <cp:revision>433</cp:revision>
  <dcterms:created xsi:type="dcterms:W3CDTF">2009-04-18T07:18:10Z</dcterms:created>
  <dcterms:modified xsi:type="dcterms:W3CDTF">2025-12-11T18:14:05Z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oem@OEM-PC</vt:lpwstr>
  </property>
  <property fmtid="{D5CDD505-2E9C-101B-9397-08002B2CF9AE}" pid="5" name="MSIP_Label_f42aa342-8706-4288-bd11-ebb85995028c_SetDate">
    <vt:lpwstr>2017-12-06T16:29:43.5269199Z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